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6600"/>
    <a:srgbClr val="FF3399"/>
    <a:srgbClr val="FFFF9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7" autoAdjust="0"/>
  </p:normalViewPr>
  <p:slideViewPr>
    <p:cSldViewPr snapToGrid="0">
      <p:cViewPr varScale="1">
        <p:scale>
          <a:sx n="71" d="100"/>
          <a:sy n="71" d="100"/>
        </p:scale>
        <p:origin x="-13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3D38B-51D9-4D19-B473-DA6B01630FB1}" type="datetimeFigureOut">
              <a:rPr lang="en-GB" smtClean="0"/>
              <a:t>23/08/2013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E88DD-F57A-4448-9B21-86E411FD3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817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7363"/>
            <a:ext cx="8229600" cy="11430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2925"/>
            <a:ext cx="8229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92875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92875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928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080" y="0"/>
            <a:ext cx="9138920" cy="291548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mtClean="0"/>
              <a:t>NARIT –</a:t>
            </a:r>
            <a:r>
              <a:rPr lang="fr-FR" baseline="0" smtClean="0"/>
              <a:t> </a:t>
            </a:r>
            <a:r>
              <a:rPr lang="fr-FR" baseline="0" smtClean="0"/>
              <a:t>ULTRASPEC </a:t>
            </a:r>
            <a:r>
              <a:rPr lang="fr-FR" smtClean="0"/>
              <a:t>–  </a:t>
            </a:r>
            <a:r>
              <a:rPr lang="fr-FR" baseline="0" smtClean="0"/>
              <a:t>TNT ZEMAX file</a:t>
            </a:r>
            <a:r>
              <a:rPr lang="fr-FR" smtClean="0"/>
              <a:t>			July 2013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/>
        </a:buClr>
        <a:buSzPct val="12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2130425"/>
            <a:ext cx="9210261" cy="1470025"/>
          </a:xfrm>
        </p:spPr>
        <p:txBody>
          <a:bodyPr>
            <a:noAutofit/>
          </a:bodyPr>
          <a:lstStyle/>
          <a:p>
            <a:r>
              <a:rPr lang="fr-FR" smtClean="0"/>
              <a:t>Thai National Telescope </a:t>
            </a:r>
            <a:br>
              <a:rPr lang="fr-FR" smtClean="0"/>
            </a:br>
            <a:r>
              <a:rPr lang="fr-FR" smtClean="0"/>
              <a:t>ZEMAX file clarifications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800" smtClean="0"/>
              <a:t>C.Buisset</a:t>
            </a:r>
            <a:r>
              <a:rPr lang="en-GB" sz="2800" smtClean="0"/>
              <a:t> </a:t>
            </a:r>
            <a:r>
              <a:rPr lang="en-GB" sz="2800" smtClean="0"/>
              <a:t>– NARIT</a:t>
            </a:r>
          </a:p>
          <a:p>
            <a:r>
              <a:rPr lang="fr-FR" sz="2800" smtClean="0"/>
              <a:t>22</a:t>
            </a:r>
            <a:r>
              <a:rPr lang="fr-FR" sz="2800" baseline="30000" smtClean="0"/>
              <a:t>th</a:t>
            </a:r>
            <a:r>
              <a:rPr lang="fr-FR" sz="2800" smtClean="0"/>
              <a:t> August 2013</a:t>
            </a:r>
            <a:endParaRPr lang="fr-FR" sz="2800" smtClean="0"/>
          </a:p>
        </p:txBody>
      </p:sp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360" y="0"/>
            <a:ext cx="9144360" cy="1440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169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2177"/>
            <a:ext cx="9144000" cy="66146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mtClean="0"/>
              <a:t>TNT ZEMAX file  </a:t>
            </a:r>
            <a:r>
              <a:rPr lang="fr-FR" smtClean="0"/>
              <a:t>- Conclusions</a:t>
            </a:r>
          </a:p>
          <a:p>
            <a:pPr lvl="1">
              <a:lnSpc>
                <a:spcPct val="150000"/>
              </a:lnSpc>
            </a:pPr>
            <a:r>
              <a:rPr lang="fr-FR" smtClean="0">
                <a:solidFill>
                  <a:schemeClr val="tx2"/>
                </a:solidFill>
              </a:rPr>
              <a:t>The ZEMAX file provided is representative of the TNT opto-mechanical design</a:t>
            </a:r>
          </a:p>
          <a:p>
            <a:pPr lvl="1">
              <a:lnSpc>
                <a:spcPct val="150000"/>
              </a:lnSpc>
            </a:pPr>
            <a:endParaRPr lang="fr-FR" smtClean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r>
              <a:rPr lang="fr-FR" smtClean="0">
                <a:solidFill>
                  <a:schemeClr val="tx2"/>
                </a:solidFill>
              </a:rPr>
              <a:t>The </a:t>
            </a:r>
            <a:r>
              <a:rPr lang="fr-FR">
                <a:solidFill>
                  <a:schemeClr val="tx2"/>
                </a:solidFill>
              </a:rPr>
              <a:t>« Output cube » ZEMAX surface represents the Ultraspec </a:t>
            </a:r>
            <a:r>
              <a:rPr lang="fr-FR">
                <a:solidFill>
                  <a:schemeClr val="tx2"/>
                </a:solidFill>
              </a:rPr>
              <a:t>mounting </a:t>
            </a:r>
            <a:r>
              <a:rPr lang="fr-FR" smtClean="0">
                <a:solidFill>
                  <a:schemeClr val="tx2"/>
                </a:solidFill>
              </a:rPr>
              <a:t>flange plane located at 250 mm from M4 apex</a:t>
            </a:r>
          </a:p>
          <a:p>
            <a:pPr lvl="1">
              <a:lnSpc>
                <a:spcPct val="150000"/>
              </a:lnSpc>
            </a:pPr>
            <a:endParaRPr lang="fr-FR" smtClean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r>
              <a:rPr lang="fr-FR">
                <a:solidFill>
                  <a:schemeClr val="tx2"/>
                </a:solidFill>
              </a:rPr>
              <a:t>The «</a:t>
            </a:r>
            <a:r>
              <a:rPr lang="fr-FR">
                <a:solidFill>
                  <a:schemeClr val="tx2"/>
                </a:solidFill>
              </a:rPr>
              <a:t> </a:t>
            </a:r>
            <a:r>
              <a:rPr lang="fr-FR" smtClean="0">
                <a:solidFill>
                  <a:schemeClr val="tx2"/>
                </a:solidFill>
              </a:rPr>
              <a:t>M4– M1 » apexes </a:t>
            </a:r>
            <a:r>
              <a:rPr lang="fr-FR">
                <a:solidFill>
                  <a:schemeClr val="tx2"/>
                </a:solidFill>
              </a:rPr>
              <a:t>distance is d </a:t>
            </a:r>
            <a:r>
              <a:rPr lang="fr-FR">
                <a:solidFill>
                  <a:schemeClr val="tx2"/>
                </a:solidFill>
              </a:rPr>
              <a:t>= </a:t>
            </a:r>
            <a:r>
              <a:rPr lang="fr-FR" smtClean="0">
                <a:solidFill>
                  <a:schemeClr val="tx2"/>
                </a:solidFill>
              </a:rPr>
              <a:t>2556.6 mm +/- 0.1 mm</a:t>
            </a:r>
          </a:p>
        </p:txBody>
      </p:sp>
    </p:spTree>
    <p:extLst>
      <p:ext uri="{BB962C8B-B14F-4D97-AF65-F5344CB8AC3E}">
        <p14:creationId xmlns:p14="http://schemas.microsoft.com/office/powerpoint/2010/main" val="59922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2178"/>
            <a:ext cx="9144000" cy="66146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mtClean="0"/>
              <a:t>TNT ZEMAX file  </a:t>
            </a:r>
            <a:endParaRPr lang="fr-FR" smtClean="0"/>
          </a:p>
          <a:p>
            <a:pPr lvl="1">
              <a:lnSpc>
                <a:spcPct val="200000"/>
              </a:lnSpc>
            </a:pPr>
            <a:r>
              <a:rPr lang="fr-FR" sz="2000">
                <a:solidFill>
                  <a:schemeClr val="tx2"/>
                </a:solidFill>
              </a:rPr>
              <a:t>File name</a:t>
            </a:r>
            <a:r>
              <a:rPr lang="fr-FR" sz="2000">
                <a:solidFill>
                  <a:schemeClr val="tx2"/>
                </a:solidFill>
              </a:rPr>
              <a:t>: </a:t>
            </a:r>
            <a:r>
              <a:rPr lang="fr-FR" sz="2000" smtClean="0">
                <a:solidFill>
                  <a:schemeClr val="tx2"/>
                </a:solidFill>
              </a:rPr>
              <a:t>TNT_2.4m_as_built_telescope_20130820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fr-FR" sz="1800" smtClean="0">
                <a:solidFill>
                  <a:schemeClr val="accent6"/>
                </a:solidFill>
                <a:sym typeface="Wingdings" pitchFamily="2" charset="2"/>
              </a:rPr>
              <a:t></a:t>
            </a:r>
            <a:r>
              <a:rPr lang="fr-FR" sz="1800" smtClean="0">
                <a:solidFill>
                  <a:schemeClr val="tx2"/>
                </a:solidFill>
                <a:sym typeface="Wingdings" pitchFamily="2" charset="2"/>
              </a:rPr>
              <a:t> Comprise the optical surfaces from telescope entrance (spider) to cube output</a:t>
            </a:r>
            <a:endParaRPr lang="fr-FR" sz="1800" smtClean="0">
              <a:solidFill>
                <a:schemeClr val="tx2"/>
              </a:solidFill>
            </a:endParaRPr>
          </a:p>
          <a:p>
            <a:pPr lvl="1">
              <a:lnSpc>
                <a:spcPct val="200000"/>
              </a:lnSpc>
            </a:pPr>
            <a:endParaRPr lang="fr-FR" smtClean="0"/>
          </a:p>
          <a:p>
            <a:pPr marL="914400" lvl="2" indent="0">
              <a:lnSpc>
                <a:spcPct val="200000"/>
              </a:lnSpc>
              <a:buNone/>
            </a:pPr>
            <a:endParaRPr lang="fr-FR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1565275" y="2460401"/>
            <a:ext cx="6170839" cy="4314570"/>
            <a:chOff x="1565275" y="2036337"/>
            <a:chExt cx="6170839" cy="431457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275" y="2036337"/>
              <a:ext cx="6170839" cy="4314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5370287" y="3454400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smtClean="0">
                  <a:solidFill>
                    <a:srgbClr val="FFFF00"/>
                  </a:solidFill>
                </a:rPr>
                <a:t>M1</a:t>
              </a:r>
              <a:endParaRPr lang="en-GB" b="1">
                <a:solidFill>
                  <a:srgbClr val="FFFF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42458" y="4593772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smtClean="0">
                  <a:solidFill>
                    <a:srgbClr val="FFFF00"/>
                  </a:solidFill>
                </a:rPr>
                <a:t>M2</a:t>
              </a:r>
              <a:endParaRPr lang="en-GB" b="1">
                <a:solidFill>
                  <a:srgbClr val="FFFF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98572" y="4767942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smtClean="0">
                  <a:solidFill>
                    <a:srgbClr val="FFFF00"/>
                  </a:solidFill>
                </a:rPr>
                <a:t>M3</a:t>
              </a:r>
              <a:endParaRPr lang="en-GB" b="1">
                <a:solidFill>
                  <a:srgbClr val="FFFF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25257" y="2322284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smtClean="0">
                  <a:solidFill>
                    <a:srgbClr val="FFFF00"/>
                  </a:solidFill>
                </a:rPr>
                <a:t>M4</a:t>
              </a:r>
              <a:endParaRPr lang="en-GB" b="1">
                <a:solidFill>
                  <a:srgbClr val="FFFF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63506" y="2531834"/>
              <a:ext cx="15611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smtClean="0">
                  <a:solidFill>
                    <a:srgbClr val="FFFF00"/>
                  </a:solidFill>
                </a:rPr>
                <a:t>Cube output</a:t>
              </a:r>
              <a:endParaRPr lang="en-GB" b="1">
                <a:solidFill>
                  <a:srgbClr val="FFFF00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5191125" y="2762250"/>
              <a:ext cx="371475" cy="0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43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2177"/>
            <a:ext cx="8417859" cy="66146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mtClean="0"/>
              <a:t>TNT ZEMAX file  </a:t>
            </a:r>
            <a:endParaRPr lang="fr-FR" smtClean="0"/>
          </a:p>
          <a:p>
            <a:pPr lvl="1">
              <a:lnSpc>
                <a:spcPct val="150000"/>
              </a:lnSpc>
            </a:pPr>
            <a:r>
              <a:rPr lang="fr-FR" sz="2000" smtClean="0">
                <a:solidFill>
                  <a:schemeClr val="tx2"/>
                </a:solidFill>
              </a:rPr>
              <a:t>ULTRASPEC interface plane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fr-FR" sz="1800" smtClean="0">
                <a:solidFill>
                  <a:schemeClr val="tx2"/>
                </a:solidFill>
              </a:rPr>
              <a:t>ULTRASPEC is mounted on one flange located on one of the Insturment cube output </a:t>
            </a:r>
            <a:r>
              <a:rPr lang="fr-FR" sz="1800" smtClean="0">
                <a:solidFill>
                  <a:schemeClr val="accent6"/>
                </a:solidFill>
                <a:sym typeface="Wingdings" pitchFamily="2" charset="2"/>
              </a:rPr>
              <a:t></a:t>
            </a:r>
            <a:r>
              <a:rPr lang="fr-FR" sz="180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fr-FR" sz="1800" b="1" smtClean="0">
                <a:solidFill>
                  <a:schemeClr val="tx2"/>
                </a:solidFill>
                <a:sym typeface="Wingdings" pitchFamily="2" charset="2"/>
              </a:rPr>
              <a:t>Defines the optical and mechanical interface plane</a:t>
            </a:r>
            <a:endParaRPr lang="fr-FR" sz="1800" b="1" smtClean="0">
              <a:solidFill>
                <a:schemeClr val="tx2"/>
              </a:solidFill>
            </a:endParaRPr>
          </a:p>
          <a:p>
            <a:pPr lvl="1">
              <a:lnSpc>
                <a:spcPct val="200000"/>
              </a:lnSpc>
            </a:pPr>
            <a:endParaRPr lang="fr-FR" smtClean="0"/>
          </a:p>
          <a:p>
            <a:pPr marL="914400" lvl="2" indent="0">
              <a:lnSpc>
                <a:spcPct val="200000"/>
              </a:lnSpc>
              <a:buNone/>
            </a:pPr>
            <a:endParaRPr lang="fr-FR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898" y="2668307"/>
            <a:ext cx="7078663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500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370"/>
            <a:ext cx="9144000" cy="661463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r-FR" smtClean="0"/>
              <a:t>TNT ZEMAX file  </a:t>
            </a:r>
            <a:endParaRPr lang="fr-FR" smtClean="0"/>
          </a:p>
          <a:p>
            <a:pPr lvl="1">
              <a:lnSpc>
                <a:spcPct val="150000"/>
              </a:lnSpc>
            </a:pPr>
            <a:r>
              <a:rPr lang="fr-FR" sz="2000" smtClean="0">
                <a:solidFill>
                  <a:schemeClr val="tx2"/>
                </a:solidFill>
              </a:rPr>
              <a:t>ULTRASPEC </a:t>
            </a:r>
            <a:r>
              <a:rPr lang="fr-FR" sz="2000">
                <a:solidFill>
                  <a:schemeClr val="tx2"/>
                </a:solidFill>
              </a:rPr>
              <a:t>interface plane</a:t>
            </a:r>
          </a:p>
          <a:p>
            <a:pPr lvl="1">
              <a:lnSpc>
                <a:spcPct val="200000"/>
              </a:lnSpc>
              <a:buFont typeface="Wingdings"/>
              <a:buChar char="à"/>
            </a:pPr>
            <a:r>
              <a:rPr lang="fr-FR" sz="1800" smtClean="0">
                <a:solidFill>
                  <a:schemeClr val="tx2"/>
                </a:solidFill>
              </a:rPr>
              <a:t> The interface plane is the ZEMAX Surface 30 « Cube Output »</a:t>
            </a:r>
          </a:p>
          <a:p>
            <a:pPr lvl="1">
              <a:lnSpc>
                <a:spcPct val="200000"/>
              </a:lnSpc>
              <a:buFont typeface="Wingdings"/>
              <a:buChar char="à"/>
            </a:pPr>
            <a:r>
              <a:rPr lang="fr-FR" sz="1800" smtClean="0">
                <a:solidFill>
                  <a:schemeClr val="tx2"/>
                </a:solidFill>
              </a:rPr>
              <a:t>This optical surface is located at 250 mm from M4 apex for all instrument cube output ports.</a:t>
            </a:r>
            <a:endParaRPr lang="fr-FR" sz="1800" smtClean="0">
              <a:solidFill>
                <a:schemeClr val="tx2"/>
              </a:solidFill>
            </a:endParaRPr>
          </a:p>
          <a:p>
            <a:pPr lvl="1">
              <a:lnSpc>
                <a:spcPct val="200000"/>
              </a:lnSpc>
            </a:pPr>
            <a:endParaRPr lang="fr-FR" smtClean="0"/>
          </a:p>
          <a:p>
            <a:pPr marL="914400" lvl="2" indent="0">
              <a:lnSpc>
                <a:spcPct val="200000"/>
              </a:lnSpc>
              <a:buNone/>
            </a:pPr>
            <a:endParaRPr lang="fr-FR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79400" y="3691218"/>
            <a:ext cx="8496300" cy="2949673"/>
            <a:chOff x="279400" y="2738718"/>
            <a:chExt cx="8496300" cy="2949673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738718"/>
              <a:ext cx="8470900" cy="1892938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279400" y="4203700"/>
              <a:ext cx="8483600" cy="203200"/>
            </a:xfrm>
            <a:prstGeom prst="rect">
              <a:avLst/>
            </a:prstGeom>
            <a:solidFill>
              <a:srgbClr val="00FF00">
                <a:alpha val="3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4241800" y="4406900"/>
              <a:ext cx="0" cy="82550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383864" y="5319059"/>
              <a:ext cx="3761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smtClean="0">
                  <a:solidFill>
                    <a:srgbClr val="00B050"/>
                  </a:solidFill>
                </a:rPr>
                <a:t>Cube output = interface plane</a:t>
              </a:r>
              <a:endParaRPr lang="en-GB" b="1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496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2177"/>
            <a:ext cx="9144000" cy="66146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mtClean="0"/>
              <a:t>TNT ZEMAX file  </a:t>
            </a:r>
            <a:endParaRPr lang="fr-FR" smtClean="0"/>
          </a:p>
          <a:p>
            <a:pPr lvl="1">
              <a:lnSpc>
                <a:spcPct val="150000"/>
              </a:lnSpc>
            </a:pPr>
            <a:r>
              <a:rPr lang="fr-FR" sz="2000" smtClean="0">
                <a:solidFill>
                  <a:schemeClr val="tx2"/>
                </a:solidFill>
              </a:rPr>
              <a:t>ULTRASPEC </a:t>
            </a:r>
            <a:r>
              <a:rPr lang="fr-FR" sz="2000">
                <a:solidFill>
                  <a:schemeClr val="tx2"/>
                </a:solidFill>
              </a:rPr>
              <a:t>interface plane</a:t>
            </a:r>
          </a:p>
          <a:p>
            <a:pPr lvl="1">
              <a:lnSpc>
                <a:spcPct val="150000"/>
              </a:lnSpc>
              <a:buFont typeface="Wingdings"/>
              <a:buChar char="à"/>
            </a:pPr>
            <a:r>
              <a:rPr lang="fr-FR" sz="1800" smtClean="0">
                <a:solidFill>
                  <a:schemeClr val="tx2"/>
                </a:solidFill>
              </a:rPr>
              <a:t> The mounting flange plane is the ZEMAX Surface 30 « Cube Output » </a:t>
            </a:r>
          </a:p>
          <a:p>
            <a:pPr lvl="1">
              <a:lnSpc>
                <a:spcPct val="200000"/>
              </a:lnSpc>
            </a:pPr>
            <a:endParaRPr lang="fr-FR" smtClean="0"/>
          </a:p>
          <a:p>
            <a:pPr marL="914400" lvl="2" indent="0">
              <a:lnSpc>
                <a:spcPct val="200000"/>
              </a:lnSpc>
              <a:buNone/>
            </a:pPr>
            <a:endParaRPr lang="fr-FR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39" y="1990296"/>
            <a:ext cx="6220384" cy="469289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29829" y="2209054"/>
            <a:ext cx="2814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smtClean="0">
                <a:solidFill>
                  <a:srgbClr val="00B050"/>
                </a:solidFill>
              </a:rPr>
              <a:t>Cube output = </a:t>
            </a:r>
          </a:p>
          <a:p>
            <a:pPr algn="ctr"/>
            <a:r>
              <a:rPr lang="fr-FR" b="1" smtClean="0">
                <a:solidFill>
                  <a:srgbClr val="00B050"/>
                </a:solidFill>
              </a:rPr>
              <a:t>interface plane</a:t>
            </a:r>
            <a:endParaRPr lang="en-GB" b="1">
              <a:solidFill>
                <a:srgbClr val="00B05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607424" y="2528047"/>
            <a:ext cx="900952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94179" y="5499847"/>
            <a:ext cx="1021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smtClean="0"/>
              <a:t>Spacer</a:t>
            </a:r>
            <a:endParaRPr lang="en-GB" b="1"/>
          </a:p>
        </p:txBody>
      </p:sp>
      <p:sp>
        <p:nvSpPr>
          <p:cNvPr id="9" name="TextBox 8"/>
          <p:cNvSpPr txBox="1"/>
          <p:nvPr/>
        </p:nvSpPr>
        <p:spPr>
          <a:xfrm>
            <a:off x="3648636" y="2922495"/>
            <a:ext cx="1627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smtClean="0"/>
              <a:t>M4</a:t>
            </a: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38402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2177"/>
            <a:ext cx="9144000" cy="66146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mtClean="0"/>
              <a:t>TNT ZEMAX file  </a:t>
            </a:r>
            <a:endParaRPr lang="fr-FR" smtClean="0"/>
          </a:p>
          <a:p>
            <a:pPr lvl="1">
              <a:lnSpc>
                <a:spcPct val="150000"/>
              </a:lnSpc>
            </a:pPr>
            <a:r>
              <a:rPr lang="fr-FR" sz="2000" smtClean="0">
                <a:solidFill>
                  <a:schemeClr val="tx2"/>
                </a:solidFill>
              </a:rPr>
              <a:t>ULTRASPEC interface plane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fr-FR" sz="1800" b="1" smtClean="0">
                <a:solidFill>
                  <a:schemeClr val="accent6"/>
                </a:solidFill>
                <a:sym typeface="Wingdings" pitchFamily="2" charset="2"/>
              </a:rPr>
              <a:t></a:t>
            </a:r>
            <a:r>
              <a:rPr lang="fr-FR" sz="1800" b="1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fr-FR" sz="1800" smtClean="0">
                <a:solidFill>
                  <a:schemeClr val="tx2"/>
                </a:solidFill>
              </a:rPr>
              <a:t>We have verified that the distance between the interface plane and the M4 centre is equal to 250 mm (full agreement with ZEMAX model)</a:t>
            </a:r>
            <a:endParaRPr lang="fr-FR" sz="1800" smtClean="0"/>
          </a:p>
          <a:p>
            <a:pPr marL="914400" lvl="2" indent="0">
              <a:lnSpc>
                <a:spcPct val="200000"/>
              </a:lnSpc>
              <a:buNone/>
            </a:pPr>
            <a:endParaRPr lang="fr-FR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645" y="2421961"/>
            <a:ext cx="6373907" cy="404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40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2177"/>
            <a:ext cx="9144000" cy="66146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mtClean="0"/>
              <a:t>TNT ZEMAX file  </a:t>
            </a:r>
            <a:endParaRPr lang="fr-FR" smtClean="0"/>
          </a:p>
          <a:p>
            <a:pPr lvl="1">
              <a:lnSpc>
                <a:spcPct val="150000"/>
              </a:lnSpc>
            </a:pPr>
            <a:r>
              <a:rPr lang="fr-FR" sz="2000" smtClean="0">
                <a:solidFill>
                  <a:schemeClr val="tx2"/>
                </a:solidFill>
              </a:rPr>
              <a:t>ULTRASPEC interface plane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fr-FR" sz="1800" b="1" smtClean="0">
                <a:solidFill>
                  <a:schemeClr val="accent6"/>
                </a:solidFill>
                <a:sym typeface="Wingdings" pitchFamily="2" charset="2"/>
              </a:rPr>
              <a:t></a:t>
            </a:r>
            <a:r>
              <a:rPr lang="fr-FR" sz="1800" b="1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fr-FR" sz="1800" smtClean="0">
                <a:solidFill>
                  <a:schemeClr val="tx2"/>
                </a:solidFill>
              </a:rPr>
              <a:t>We have verified that the distance between the interface plane and the M4 centre is equal to 250 mm (full agreement with ZEMAX model)</a:t>
            </a:r>
            <a:endParaRPr lang="fr-FR" sz="1800" smtClean="0"/>
          </a:p>
          <a:p>
            <a:pPr marL="914400" lvl="2" indent="0">
              <a:lnSpc>
                <a:spcPct val="200000"/>
              </a:lnSpc>
              <a:buNone/>
            </a:pPr>
            <a:endParaRPr lang="fr-FR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358589" y="2924736"/>
            <a:ext cx="8485094" cy="2990014"/>
            <a:chOff x="358589" y="2924736"/>
            <a:chExt cx="8485094" cy="2990014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589" y="2924736"/>
              <a:ext cx="8470900" cy="1892938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360083" y="4188012"/>
              <a:ext cx="8483600" cy="203200"/>
            </a:xfrm>
            <a:prstGeom prst="rect">
              <a:avLst/>
            </a:prstGeom>
            <a:solidFill>
              <a:srgbClr val="00FF00">
                <a:alpha val="3098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4262718" y="4450977"/>
              <a:ext cx="0" cy="96818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276289" y="5545418"/>
              <a:ext cx="527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smtClean="0">
                  <a:solidFill>
                    <a:srgbClr val="00B050"/>
                  </a:solidFill>
                </a:rPr>
                <a:t>Distance interface plane – M4 centre</a:t>
              </a:r>
              <a:endParaRPr lang="en-GB" b="1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705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2177"/>
            <a:ext cx="9144000" cy="66146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mtClean="0"/>
              <a:t>TNT ZEMAX file  </a:t>
            </a:r>
            <a:endParaRPr lang="fr-FR" smtClean="0"/>
          </a:p>
          <a:p>
            <a:pPr lvl="1">
              <a:lnSpc>
                <a:spcPct val="150000"/>
              </a:lnSpc>
            </a:pPr>
            <a:r>
              <a:rPr lang="fr-FR" sz="2000" smtClean="0">
                <a:solidFill>
                  <a:schemeClr val="tx2"/>
                </a:solidFill>
              </a:rPr>
              <a:t>ULTRASPEC interface plane</a:t>
            </a:r>
          </a:p>
          <a:p>
            <a:pPr lvl="1">
              <a:lnSpc>
                <a:spcPct val="150000"/>
              </a:lnSpc>
              <a:buFont typeface="Wingdings"/>
              <a:buChar char="à"/>
            </a:pPr>
            <a:r>
              <a:rPr lang="fr-FR" sz="1800" smtClean="0">
                <a:solidFill>
                  <a:schemeClr val="tx2"/>
                </a:solidFill>
              </a:rPr>
              <a:t>The mechanical distance between the M4 centre and the M1 Apex is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fr-FR" sz="1800" smtClean="0">
                <a:solidFill>
                  <a:schemeClr val="tx2"/>
                </a:solidFill>
              </a:rPr>
              <a:t>d = 2556.49 mm (measured on TNT CAD model – dx distance)</a:t>
            </a:r>
            <a:endParaRPr lang="fr-FR" sz="1800" smtClean="0"/>
          </a:p>
          <a:p>
            <a:pPr marL="914400" lvl="2" indent="0">
              <a:lnSpc>
                <a:spcPct val="200000"/>
              </a:lnSpc>
              <a:buNone/>
            </a:pPr>
            <a:endParaRPr lang="fr-FR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92" y="2495858"/>
            <a:ext cx="7194179" cy="436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2177"/>
            <a:ext cx="8875059" cy="66146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mtClean="0"/>
              <a:t>TNT ZEMAX file  </a:t>
            </a:r>
            <a:endParaRPr lang="fr-FR" smtClean="0"/>
          </a:p>
          <a:p>
            <a:pPr lvl="1">
              <a:lnSpc>
                <a:spcPct val="150000"/>
              </a:lnSpc>
            </a:pPr>
            <a:r>
              <a:rPr lang="fr-FR" sz="2000" smtClean="0">
                <a:solidFill>
                  <a:schemeClr val="tx2"/>
                </a:solidFill>
              </a:rPr>
              <a:t>ULTRASPEC interface plane</a:t>
            </a:r>
          </a:p>
          <a:p>
            <a:pPr lvl="1">
              <a:lnSpc>
                <a:spcPct val="150000"/>
              </a:lnSpc>
              <a:buFont typeface="Wingdings"/>
              <a:buChar char="à"/>
            </a:pPr>
            <a:r>
              <a:rPr lang="fr-FR" sz="1800" smtClean="0">
                <a:solidFill>
                  <a:schemeClr val="tx2"/>
                </a:solidFill>
              </a:rPr>
              <a:t>The distance measured d between M4 and M1 apexes is assessed by using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fr-FR" sz="1800" smtClean="0">
                <a:solidFill>
                  <a:schemeClr val="tx2"/>
                </a:solidFill>
              </a:rPr>
              <a:t>« Prescription data » </a:t>
            </a:r>
            <a:r>
              <a:rPr lang="fr-FR" sz="1800" smtClean="0">
                <a:solidFill>
                  <a:schemeClr val="tx2"/>
                </a:solidFill>
                <a:sym typeface="Wingdings" pitchFamily="2" charset="2"/>
              </a:rPr>
              <a:t> « Global Vertex » with M1 as the  « Global reference Coodinate »</a:t>
            </a:r>
          </a:p>
          <a:p>
            <a:pPr lvl="1">
              <a:lnSpc>
                <a:spcPct val="150000"/>
              </a:lnSpc>
              <a:buFont typeface="Wingdings"/>
              <a:buChar char="à"/>
            </a:pPr>
            <a:r>
              <a:rPr lang="fr-FR" sz="1800" b="1" smtClean="0">
                <a:solidFill>
                  <a:schemeClr val="tx2"/>
                </a:solidFill>
                <a:sym typeface="Wingdings" pitchFamily="2" charset="2"/>
              </a:rPr>
              <a:t>The ZEMAX distance between M4 and M1 apexes is d = 2556.66 mm</a:t>
            </a:r>
          </a:p>
          <a:p>
            <a:pPr lvl="1">
              <a:lnSpc>
                <a:spcPct val="150000"/>
              </a:lnSpc>
              <a:buFont typeface="Wingdings"/>
              <a:buChar char="à"/>
            </a:pPr>
            <a:r>
              <a:rPr lang="fr-FR" sz="1800" b="1" smtClean="0">
                <a:solidFill>
                  <a:schemeClr val="tx2"/>
                </a:solidFill>
              </a:rPr>
              <a:t>The ZEMAX and the mechanical models are in  good agreement </a:t>
            </a:r>
            <a:r>
              <a:rPr lang="fr-FR" sz="1800" smtClean="0">
                <a:solidFill>
                  <a:schemeClr val="tx2"/>
                </a:solidFill>
              </a:rPr>
              <a:t>(discrepency </a:t>
            </a:r>
            <a:r>
              <a:rPr lang="el-GR" sz="1800" smtClean="0">
                <a:solidFill>
                  <a:schemeClr val="tx2"/>
                </a:solidFill>
              </a:rPr>
              <a:t>δ</a:t>
            </a:r>
            <a:r>
              <a:rPr lang="fr-FR" sz="1800" smtClean="0">
                <a:solidFill>
                  <a:schemeClr val="tx2"/>
                </a:solidFill>
              </a:rPr>
              <a:t> ≈ 200 µm, not critical for current application)</a:t>
            </a:r>
            <a:endParaRPr lang="fr-FR" smtClean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45" y="4378696"/>
            <a:ext cx="8138831" cy="9135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3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2581</TotalTime>
  <Words>251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Theme</vt:lpstr>
      <vt:lpstr>Thai National Telescope  ZEMAX file clarifications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1 « Introduction to optical design »</dc:title>
  <dc:creator>Christophe</dc:creator>
  <cp:lastModifiedBy>Christophe Buisset</cp:lastModifiedBy>
  <cp:revision>295</cp:revision>
  <dcterms:created xsi:type="dcterms:W3CDTF">2006-08-16T00:00:00Z</dcterms:created>
  <dcterms:modified xsi:type="dcterms:W3CDTF">2013-08-23T05:00:38Z</dcterms:modified>
</cp:coreProperties>
</file>